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704" y="10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presProps" Target="presProps.xml"  /><Relationship Id="rId7" Type="http://schemas.openxmlformats.org/officeDocument/2006/relationships/viewProps" Target="viewProps.xml"  /><Relationship Id="rId8" Type="http://schemas.openxmlformats.org/officeDocument/2006/relationships/theme" Target="theme/theme1.xml"  /><Relationship Id="rId9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1EFF0C2-0975-44D2-97D7-E6CF3D09EA7C}" type="datetime1">
              <a:rPr lang="ko-KR" altLang="en-US"/>
              <a:pPr lvl="0">
                <a:defRPr/>
              </a:pPr>
              <a:t>2025-03-10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36A945A-20D3-47C0-9F12-F29A3086D30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Coffins of Black: body</a:t>
            </a:r>
            <a:r>
              <a:rPr lang="ko-KR" altLang="en-US"/>
              <a:t>와 </a:t>
            </a:r>
            <a:r>
              <a:rPr lang="en-US" altLang="ko-KR"/>
              <a:t>spirit</a:t>
            </a:r>
            <a:r>
              <a:rPr lang="ko-KR" altLang="en-US"/>
              <a:t>에 대한 </a:t>
            </a:r>
            <a:r>
              <a:rPr lang="en-US" altLang="ko-KR"/>
              <a:t>platon</a:t>
            </a:r>
            <a:r>
              <a:rPr lang="ko-KR" altLang="en-US"/>
              <a:t>적 생각</a:t>
            </a:r>
            <a:r>
              <a:rPr lang="en-US" altLang="ko-KR"/>
              <a:t>. </a:t>
            </a:r>
            <a:r>
              <a:rPr lang="ko-KR" altLang="en-US"/>
              <a:t>블레이크는 여기에 반대함</a:t>
            </a:r>
            <a:r>
              <a:rPr lang="en-US" altLang="ko-KR"/>
              <a:t>. </a:t>
            </a:r>
            <a:r>
              <a:rPr lang="ko-KR" altLang="en-US"/>
              <a:t>따라서 관같은 육체를 벗어나서 영적인 존재를 얻어서 자유로와질 수 있다는 것은 블레이크에게는 매우 기만적인 논리</a:t>
            </a:r>
            <a:r>
              <a:rPr lang="en-US" altLang="ko-KR"/>
              <a:t>. </a:t>
            </a:r>
            <a:r>
              <a:rPr lang="ko-KR" altLang="en-US"/>
              <a:t>영적 삶을 위해 육체에 대한 고통을 감래하라는 것은 현실인정논리</a:t>
            </a:r>
            <a:r>
              <a:rPr lang="en-US" altLang="ko-KR"/>
              <a:t>.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Angel with a bright key: </a:t>
            </a:r>
            <a:r>
              <a:rPr lang="ko-KR" altLang="en-US"/>
              <a:t>사실 </a:t>
            </a:r>
            <a:r>
              <a:rPr lang="en-US" altLang="ko-KR"/>
              <a:t>Genesis 3:23-24</a:t>
            </a:r>
            <a:r>
              <a:rPr lang="ko-KR" altLang="en-US"/>
              <a:t>에 나오는 얘기는 반대</a:t>
            </a:r>
            <a:r>
              <a:rPr lang="en-US" altLang="ko-KR"/>
              <a:t>. </a:t>
            </a:r>
            <a:r>
              <a:rPr lang="ko-KR" altLang="en-US"/>
              <a:t>천사는 쫓겨난 아담과 이브가 다시 못 오게 에덴동산 입구를 지킨다</a:t>
            </a:r>
            <a:r>
              <a:rPr lang="en-US" altLang="ko-KR"/>
              <a:t>. </a:t>
            </a:r>
            <a:r>
              <a:rPr lang="ko-KR" altLang="en-US"/>
              <a:t>또  </a:t>
            </a:r>
            <a:r>
              <a:rPr lang="en-US" altLang="ko-KR"/>
              <a:t>Revelation 1:18</a:t>
            </a:r>
            <a:r>
              <a:rPr lang="ko-KR" altLang="en-US"/>
              <a:t>에 </a:t>
            </a:r>
            <a:r>
              <a:rPr lang="en-US" altLang="ko-KR"/>
              <a:t>key of life/death</a:t>
            </a:r>
            <a:r>
              <a:rPr lang="ko-KR" altLang="en-US"/>
              <a:t>를 쥐고 있는 예수를 연상케 함</a:t>
            </a:r>
            <a:r>
              <a:rPr lang="en-US" altLang="ko-KR"/>
              <a:t>.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Wash in a river: </a:t>
            </a:r>
            <a:r>
              <a:rPr lang="ko-KR" altLang="en-US"/>
              <a:t>요르단 강에서의 예수의 세례</a:t>
            </a:r>
            <a:r>
              <a:rPr lang="en-US" altLang="ko-KR"/>
              <a:t>(Matthew 3:13-17). </a:t>
            </a:r>
            <a:r>
              <a:rPr lang="ko-KR" altLang="en-US"/>
              <a:t>성경의 많은 에피소드와 연관</a:t>
            </a:r>
            <a:r>
              <a:rPr lang="en-US" altLang="ko-KR"/>
              <a:t>. Healing</a:t>
            </a:r>
            <a:r>
              <a:rPr lang="ko-KR" altLang="en-US"/>
              <a:t>과 새로운 삶</a:t>
            </a:r>
            <a:r>
              <a:rPr lang="en-US" altLang="ko-KR"/>
              <a:t>. Naaman the Syrian</a:t>
            </a:r>
            <a:r>
              <a:rPr lang="ko-KR" altLang="en-US"/>
              <a:t>이 강물에 담구고 치유</a:t>
            </a:r>
            <a:r>
              <a:rPr lang="en-US" altLang="ko-KR"/>
              <a:t>(Kings 5:1-14)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436A945A-20D3-47C0-9F12-F29A3086D307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Romanticism and Modern Literature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altLang="ko-KR"/>
              <a:t>William Blake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Two Versions of “The Chimney Sweeper”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March 12, 2025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The Chimney Sweeper of </a:t>
            </a:r>
            <a:r>
              <a:rPr lang="en-US" altLang="ko-KR" sz="4000" i="1" dirty="0"/>
              <a:t>Songs of Innocence</a:t>
            </a:r>
            <a:endParaRPr lang="ko-KR" altLang="en-US" sz="4000" i="1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Child </a:t>
            </a:r>
            <a:r>
              <a:rPr lang="en-US" altLang="ko-KR" sz="3200" dirty="0" err="1"/>
              <a:t>Labour</a:t>
            </a:r>
            <a:r>
              <a:rPr lang="en-US" altLang="ko-KR" sz="3200" dirty="0"/>
              <a:t> in early Industrial Society</a:t>
            </a:r>
          </a:p>
          <a:p>
            <a:r>
              <a:rPr lang="en-US" altLang="ko-KR" sz="3200" dirty="0"/>
              <a:t>Reiterating Sunday School Didacticism or Being Ironic?</a:t>
            </a:r>
          </a:p>
          <a:p>
            <a:r>
              <a:rPr lang="en-US" altLang="ko-KR" sz="3200" dirty="0"/>
              <a:t>Suspect of Racism</a:t>
            </a:r>
            <a:endParaRPr lang="ko-KR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737341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1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The Chimney Sweeper of  </a:t>
            </a:r>
            <a:r>
              <a:rPr lang="en-US" altLang="ko-KR" sz="3600" i="1" dirty="0"/>
              <a:t>Songs of Experience</a:t>
            </a:r>
            <a:endParaRPr lang="ko-KR" altLang="en-US" sz="3600" i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Contrast with CS of “Innocence”</a:t>
            </a:r>
          </a:p>
          <a:p>
            <a:r>
              <a:rPr lang="en-US" altLang="ko-KR" sz="4000" dirty="0"/>
              <a:t>Severe social critique</a:t>
            </a:r>
          </a:p>
          <a:p>
            <a:pPr marL="114300" indent="0">
              <a:buNone/>
            </a:pPr>
            <a:endParaRPr lang="ko-KR" alt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46" y="1773853"/>
            <a:ext cx="2621507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03565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49</ep:Words>
  <ep:PresentationFormat>화면 슬라이드 쇼(4:3)</ep:PresentationFormat>
  <ep:Paragraphs>11</ep:Paragraphs>
  <ep:Slides>3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ep:HeadingPairs>
  <ep:TitlesOfParts>
    <vt:vector size="4" baseType="lpstr">
      <vt:lpstr>근접</vt:lpstr>
      <vt:lpstr>Romanticism and Modern Literature</vt:lpstr>
      <vt:lpstr>The Chimney Sweeper of Songs of Innocence</vt:lpstr>
      <vt:lpstr>The Chimney Sweeper of  Songs of Experience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2018-09-09T13:59:32.000</dcterms:created>
  <dc:creator>u</dc:creator>
  <cp:lastModifiedBy>u</cp:lastModifiedBy>
  <dcterms:modified xsi:type="dcterms:W3CDTF">2025-03-09T16:07:56.166</dcterms:modified>
  <cp:revision>7</cp:revision>
  <dc:title>Romanticism and Modern Literature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